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79" r:id="rId26"/>
    <p:sldId id="280"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7F427D-6E78-43C3-BF7D-3DA493464E2D}"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412173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3490984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17131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7176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880110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7F427D-6E78-43C3-BF7D-3DA493464E2D}"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219973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57F427D-6E78-43C3-BF7D-3DA493464E2D}"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753912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F427D-6E78-43C3-BF7D-3DA493464E2D}"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3876113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F427D-6E78-43C3-BF7D-3DA493464E2D}"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1053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F427D-6E78-43C3-BF7D-3DA493464E2D}"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3756926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7F427D-6E78-43C3-BF7D-3DA493464E2D}" type="datetimeFigureOut">
              <a:rPr lang="en-IN" smtClean="0"/>
              <a:t>24-04-2023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1238488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6699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7F427D-6E78-43C3-BF7D-3DA493464E2D}" type="datetimeFigureOut">
              <a:rPr lang="en-IN" smtClean="0"/>
              <a:t>24-04-2023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29190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7F427D-6E78-43C3-BF7D-3DA493464E2D}" type="datetimeFigureOut">
              <a:rPr lang="en-IN" smtClean="0"/>
              <a:t>24-04-2023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422887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7F427D-6E78-43C3-BF7D-3DA493464E2D}" type="datetimeFigureOut">
              <a:rPr lang="en-IN" smtClean="0"/>
              <a:t>24-04-2023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86120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3340647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F427D-6E78-43C3-BF7D-3DA493464E2D}" type="datetimeFigureOut">
              <a:rPr lang="en-IN" smtClean="0"/>
              <a:t>24-04-2023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A43CBC-8882-49A4-B502-2B37DCC31AE6}" type="slidenum">
              <a:rPr lang="en-IN" smtClean="0"/>
              <a:t>‹#›</a:t>
            </a:fld>
            <a:endParaRPr lang="en-IN"/>
          </a:p>
        </p:txBody>
      </p:sp>
    </p:spTree>
    <p:extLst>
      <p:ext uri="{BB962C8B-B14F-4D97-AF65-F5344CB8AC3E}">
        <p14:creationId xmlns:p14="http://schemas.microsoft.com/office/powerpoint/2010/main" val="2698567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57F427D-6E78-43C3-BF7D-3DA493464E2D}" type="datetimeFigureOut">
              <a:rPr lang="en-IN" smtClean="0"/>
              <a:t>24-04-2023</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CA43CBC-8882-49A4-B502-2B37DCC31AE6}" type="slidenum">
              <a:rPr lang="en-IN" smtClean="0"/>
              <a:t>‹#›</a:t>
            </a:fld>
            <a:endParaRPr lang="en-IN"/>
          </a:p>
        </p:txBody>
      </p:sp>
    </p:spTree>
    <p:extLst>
      <p:ext uri="{BB962C8B-B14F-4D97-AF65-F5344CB8AC3E}">
        <p14:creationId xmlns:p14="http://schemas.microsoft.com/office/powerpoint/2010/main" val="24169362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opyassignment.com/restaurant-management-system-project-in-pytho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7FB3-93FD-8798-5C1F-F9C3C111CE64}"/>
              </a:ext>
            </a:extLst>
          </p:cNvPr>
          <p:cNvSpPr>
            <a:spLocks noGrp="1"/>
          </p:cNvSpPr>
          <p:nvPr>
            <p:ph type="ctrTitle"/>
          </p:nvPr>
        </p:nvSpPr>
        <p:spPr>
          <a:xfrm>
            <a:off x="1595269" y="573723"/>
            <a:ext cx="9001462" cy="2387600"/>
          </a:xfrm>
        </p:spPr>
        <p:txBody>
          <a:bodyPr>
            <a:normAutofit fontScale="90000"/>
          </a:bodyPr>
          <a:lstStyle/>
          <a:p>
            <a:br>
              <a:rPr lang="en-US" sz="4800" b="1" i="1" u="sng" dirty="0">
                <a:solidFill>
                  <a:srgbClr val="00CCFF"/>
                </a:solidFill>
                <a:effectLst>
                  <a:outerShdw blurRad="38100" dist="38100" dir="2700000" algn="tl">
                    <a:srgbClr val="000000">
                      <a:alpha val="43137"/>
                    </a:srgbClr>
                  </a:outerShdw>
                </a:effectLst>
              </a:rPr>
            </a:br>
            <a:r>
              <a:rPr lang="en-US" sz="4800" b="1" i="1" u="sng" dirty="0">
                <a:effectLst>
                  <a:outerShdw blurRad="38100" dist="38100" dir="2700000" algn="tl">
                    <a:srgbClr val="000000">
                      <a:alpha val="43137"/>
                    </a:srgbClr>
                  </a:outerShdw>
                </a:effectLst>
              </a:rPr>
              <a:t>GOVT.POLYTECHNIC</a:t>
            </a:r>
            <a:br>
              <a:rPr lang="en-US" sz="4800" b="1" i="1" u="sng" dirty="0">
                <a:effectLst>
                  <a:outerShdw blurRad="38100" dist="38100" dir="2700000" algn="tl">
                    <a:srgbClr val="000000">
                      <a:alpha val="43137"/>
                    </a:srgbClr>
                  </a:outerShdw>
                </a:effectLst>
              </a:rPr>
            </a:br>
            <a:r>
              <a:rPr lang="en-US" sz="4800" b="1" i="1" u="sng" dirty="0">
                <a:effectLst>
                  <a:outerShdw blurRad="38100" dist="38100" dir="2700000" algn="tl">
                    <a:srgbClr val="000000">
                      <a:alpha val="43137"/>
                    </a:srgbClr>
                  </a:outerShdw>
                </a:effectLst>
              </a:rPr>
              <a:t>AMBALA CITY</a:t>
            </a:r>
            <a:br>
              <a:rPr lang="en-US" b="1" i="1" u="sng" dirty="0">
                <a:solidFill>
                  <a:srgbClr val="00CCFF"/>
                </a:solidFill>
                <a:effectLst>
                  <a:outerShdw blurRad="38100" dist="38100" dir="2700000" algn="tl">
                    <a:srgbClr val="000000">
                      <a:alpha val="43137"/>
                    </a:srgbClr>
                  </a:outerShdw>
                </a:effectLst>
              </a:rPr>
            </a:br>
            <a:endParaRPr lang="en-IN" dirty="0">
              <a:solidFill>
                <a:srgbClr val="00CCFF"/>
              </a:solidFill>
            </a:endParaRPr>
          </a:p>
        </p:txBody>
      </p:sp>
      <p:sp>
        <p:nvSpPr>
          <p:cNvPr id="3" name="Subtitle 2">
            <a:extLst>
              <a:ext uri="{FF2B5EF4-FFF2-40B4-BE49-F238E27FC236}">
                <a16:creationId xmlns:a16="http://schemas.microsoft.com/office/drawing/2014/main" id="{9533F861-872D-C2CA-922C-9E811881557A}"/>
              </a:ext>
            </a:extLst>
          </p:cNvPr>
          <p:cNvSpPr>
            <a:spLocks noGrp="1"/>
          </p:cNvSpPr>
          <p:nvPr>
            <p:ph type="subTitle" idx="1"/>
          </p:nvPr>
        </p:nvSpPr>
        <p:spPr>
          <a:xfrm>
            <a:off x="1025832" y="3007043"/>
            <a:ext cx="9183329" cy="2900669"/>
          </a:xfrm>
        </p:spPr>
        <p:txBody>
          <a:bodyPr>
            <a:normAutofit fontScale="25000" lnSpcReduction="20000"/>
          </a:bodyPr>
          <a:lstStyle/>
          <a:p>
            <a:pPr algn="l"/>
            <a:r>
              <a:rPr lang="en-US" sz="8000" b="1" dirty="0">
                <a:effectLst>
                  <a:outerShdw blurRad="38100" dist="38100" dir="2700000" algn="tl">
                    <a:srgbClr val="000000">
                      <a:alpha val="43137"/>
                    </a:srgbClr>
                  </a:outerShdw>
                </a:effectLst>
              </a:rPr>
              <a:t>SUBMITTED BY.:                                                                  SUBMITTED TO.:</a:t>
            </a:r>
          </a:p>
          <a:p>
            <a:pPr algn="l"/>
            <a:r>
              <a:rPr lang="en-US" sz="8000" b="1" dirty="0">
                <a:effectLst>
                  <a:outerShdw blurRad="38100" dist="38100" dir="2700000" algn="tl">
                    <a:srgbClr val="000000">
                      <a:alpha val="43137"/>
                    </a:srgbClr>
                  </a:outerShdw>
                </a:effectLst>
              </a:rPr>
              <a:t>1)  CHIRAG KAPOOR (16)                                                       PAYAL MAM</a:t>
            </a:r>
          </a:p>
          <a:p>
            <a:pPr algn="l"/>
            <a:r>
              <a:rPr lang="en-US" sz="8000" b="1" dirty="0">
                <a:effectLst>
                  <a:outerShdw blurRad="38100" dist="38100" dir="2700000" algn="tl">
                    <a:srgbClr val="000000">
                      <a:alpha val="43137"/>
                    </a:srgbClr>
                  </a:outerShdw>
                </a:effectLst>
              </a:rPr>
              <a:t>2)  LAKSHAY DHIMAN (33)</a:t>
            </a:r>
          </a:p>
          <a:p>
            <a:pPr algn="l"/>
            <a:r>
              <a:rPr lang="en-US" sz="8000" b="1" dirty="0">
                <a:effectLst>
                  <a:outerShdw blurRad="38100" dist="38100" dir="2700000" algn="tl">
                    <a:srgbClr val="000000">
                      <a:alpha val="43137"/>
                    </a:srgbClr>
                  </a:outerShdw>
                </a:effectLst>
              </a:rPr>
              <a:t>3)  NITIKA DHIMAN (36)                                                                 </a:t>
            </a:r>
          </a:p>
          <a:p>
            <a:pPr algn="l"/>
            <a:r>
              <a:rPr lang="en-US" sz="8000" b="1" dirty="0">
                <a:effectLst>
                  <a:outerShdw blurRad="38100" dist="38100" dir="2700000" algn="tl">
                    <a:srgbClr val="000000">
                      <a:alpha val="43137"/>
                    </a:srgbClr>
                  </a:outerShdw>
                </a:effectLst>
              </a:rPr>
              <a:t>4)  KARAN SHARMA (29)                                                    </a:t>
            </a:r>
          </a:p>
          <a:p>
            <a:pPr algn="l"/>
            <a:r>
              <a:rPr lang="en-US" sz="8000" b="1" dirty="0">
                <a:effectLst>
                  <a:outerShdw blurRad="38100" dist="38100" dir="2700000" algn="tl">
                    <a:srgbClr val="000000">
                      <a:alpha val="43137"/>
                    </a:srgbClr>
                  </a:outerShdw>
                </a:effectLst>
              </a:rPr>
              <a:t>5) NIKHIL SAINI (35)                                                                                                                                  </a:t>
            </a:r>
          </a:p>
          <a:p>
            <a:pPr algn="l"/>
            <a:endParaRPr lang="en-IN" dirty="0"/>
          </a:p>
        </p:txBody>
      </p:sp>
    </p:spTree>
    <p:extLst>
      <p:ext uri="{BB962C8B-B14F-4D97-AF65-F5344CB8AC3E}">
        <p14:creationId xmlns:p14="http://schemas.microsoft.com/office/powerpoint/2010/main" val="3712486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DF5D906D-4D3D-23B7-32BB-BA289EE2458F}"/>
              </a:ext>
            </a:extLst>
          </p:cNvPr>
          <p:cNvSpPr>
            <a:spLocks noGrp="1"/>
          </p:cNvSpPr>
          <p:nvPr>
            <p:ph type="title"/>
          </p:nvPr>
        </p:nvSpPr>
        <p:spPr>
          <a:xfrm>
            <a:off x="913795" y="609600"/>
            <a:ext cx="10353761" cy="1750142"/>
          </a:xfrm>
        </p:spPr>
        <p:txBody>
          <a:bodyPr/>
          <a:lstStyle/>
          <a:p>
            <a:r>
              <a:rPr lang="en-IN" sz="4000" b="1" u="sng" kern="100" dirty="0">
                <a:effectLst/>
                <a:latin typeface="Cambria" panose="02040503050406030204" pitchFamily="18" charset="0"/>
                <a:ea typeface="Calibri" panose="020F0502020204030204" pitchFamily="34" charset="0"/>
                <a:cs typeface="Times New Roman" panose="02020603050405020304" pitchFamily="18" charset="0"/>
              </a:rPr>
              <a:t>Now we create food frame:-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5" name="Content Placeholder 24">
            <a:extLst>
              <a:ext uri="{FF2B5EF4-FFF2-40B4-BE49-F238E27FC236}">
                <a16:creationId xmlns:a16="http://schemas.microsoft.com/office/drawing/2014/main" id="{FF873186-0604-2D6D-F23F-8CE9F9A495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3263"/>
            <a:ext cx="5105400" cy="2872236"/>
          </a:xfrm>
        </p:spPr>
      </p:pic>
      <p:pic>
        <p:nvPicPr>
          <p:cNvPr id="27" name="Content Placeholder 26">
            <a:extLst>
              <a:ext uri="{FF2B5EF4-FFF2-40B4-BE49-F238E27FC236}">
                <a16:creationId xmlns:a16="http://schemas.microsoft.com/office/drawing/2014/main" id="{3044C077-7B8B-84C0-E280-B059241F1BD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7543"/>
            <a:ext cx="5094287" cy="2863677"/>
          </a:xfrm>
        </p:spPr>
      </p:pic>
    </p:spTree>
    <p:extLst>
      <p:ext uri="{BB962C8B-B14F-4D97-AF65-F5344CB8AC3E}">
        <p14:creationId xmlns:p14="http://schemas.microsoft.com/office/powerpoint/2010/main" val="40592788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84D2-CB1F-4231-B001-8261334ABA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91A5812-9E0F-7C03-F824-996BF8F1C9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8130" y="678427"/>
            <a:ext cx="8455742" cy="5569974"/>
          </a:xfrm>
        </p:spPr>
      </p:pic>
    </p:spTree>
    <p:extLst>
      <p:ext uri="{BB962C8B-B14F-4D97-AF65-F5344CB8AC3E}">
        <p14:creationId xmlns:p14="http://schemas.microsoft.com/office/powerpoint/2010/main" val="5026715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DFC74-BE12-F2D5-BC00-62B04E9B7E81}"/>
              </a:ext>
            </a:extLst>
          </p:cNvPr>
          <p:cNvSpPr>
            <a:spLocks noGrp="1"/>
          </p:cNvSpPr>
          <p:nvPr>
            <p:ph type="title"/>
          </p:nvPr>
        </p:nvSpPr>
        <p:spPr/>
        <p:txBody>
          <a:bodyPr>
            <a:normAutofit fontScale="90000"/>
          </a:bodyPr>
          <a:lstStyle/>
          <a:p>
            <a:pPr>
              <a:lnSpc>
                <a:spcPct val="107000"/>
              </a:lnSpc>
              <a:spcAft>
                <a:spcPts val="800"/>
              </a:spcAft>
            </a:pPr>
            <a:r>
              <a:rPr lang="en-IN" sz="1800" b="1" kern="100" dirty="0">
                <a:effectLst/>
                <a:latin typeface="Cambria" panose="02040503050406030204" pitchFamily="18" charset="0"/>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4000" b="1" u="sng" kern="100" dirty="0">
                <a:effectLst/>
                <a:latin typeface="Cambria" panose="02040503050406030204" pitchFamily="18" charset="0"/>
                <a:ea typeface="Calibri" panose="020F0502020204030204" pitchFamily="34" charset="0"/>
                <a:cs typeface="Times New Roman" panose="02020603050405020304" pitchFamily="18" charset="0"/>
              </a:rPr>
              <a:t>Create drinks frame</a:t>
            </a:r>
            <a:br>
              <a:rPr lang="en-IN" sz="4000" u="sng"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4000" u="sng" dirty="0"/>
          </a:p>
        </p:txBody>
      </p:sp>
      <p:pic>
        <p:nvPicPr>
          <p:cNvPr id="8" name="Content Placeholder 7">
            <a:extLst>
              <a:ext uri="{FF2B5EF4-FFF2-40B4-BE49-F238E27FC236}">
                <a16:creationId xmlns:a16="http://schemas.microsoft.com/office/drawing/2014/main" id="{A5DAEA5E-EAD6-7AE9-2237-1BFBDE7E354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2964"/>
            <a:ext cx="5105400" cy="2872834"/>
          </a:xfrm>
        </p:spPr>
      </p:pic>
      <p:pic>
        <p:nvPicPr>
          <p:cNvPr id="10" name="Content Placeholder 9">
            <a:extLst>
              <a:ext uri="{FF2B5EF4-FFF2-40B4-BE49-F238E27FC236}">
                <a16:creationId xmlns:a16="http://schemas.microsoft.com/office/drawing/2014/main" id="{61346D24-28B6-85C9-8F02-F896F8EF60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5685"/>
            <a:ext cx="5094287" cy="2867392"/>
          </a:xfrm>
        </p:spPr>
      </p:pic>
    </p:spTree>
    <p:extLst>
      <p:ext uri="{BB962C8B-B14F-4D97-AF65-F5344CB8AC3E}">
        <p14:creationId xmlns:p14="http://schemas.microsoft.com/office/powerpoint/2010/main" val="3942452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E315DC9-9B35-A64A-8D76-39BDBBFC739B}"/>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CA7DEDA5-98FF-5E4E-F9D3-0D08DE665C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303" y="727587"/>
            <a:ext cx="8445910" cy="5624052"/>
          </a:xfrm>
        </p:spPr>
      </p:pic>
    </p:spTree>
    <p:extLst>
      <p:ext uri="{BB962C8B-B14F-4D97-AF65-F5344CB8AC3E}">
        <p14:creationId xmlns:p14="http://schemas.microsoft.com/office/powerpoint/2010/main" val="8432860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36A4D-4F34-9406-BEDD-C59459F83275}"/>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Create cakes frame</a:t>
            </a:r>
            <a:endParaRPr lang="en-IN" sz="4000" u="sng" dirty="0"/>
          </a:p>
        </p:txBody>
      </p:sp>
      <p:pic>
        <p:nvPicPr>
          <p:cNvPr id="8" name="Content Placeholder 7">
            <a:extLst>
              <a:ext uri="{FF2B5EF4-FFF2-40B4-BE49-F238E27FC236}">
                <a16:creationId xmlns:a16="http://schemas.microsoft.com/office/drawing/2014/main" id="{9D4A2FBE-F875-3F21-C0C6-B5D8D8FC0AF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2842"/>
            <a:ext cx="5105400" cy="2873079"/>
          </a:xfrm>
        </p:spPr>
      </p:pic>
      <p:pic>
        <p:nvPicPr>
          <p:cNvPr id="10" name="Content Placeholder 9">
            <a:extLst>
              <a:ext uri="{FF2B5EF4-FFF2-40B4-BE49-F238E27FC236}">
                <a16:creationId xmlns:a16="http://schemas.microsoft.com/office/drawing/2014/main" id="{7C97E527-CE02-477D-827C-CD542491B9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6195"/>
            <a:ext cx="5094287" cy="2866373"/>
          </a:xfrm>
        </p:spPr>
      </p:pic>
    </p:spTree>
    <p:extLst>
      <p:ext uri="{BB962C8B-B14F-4D97-AF65-F5344CB8AC3E}">
        <p14:creationId xmlns:p14="http://schemas.microsoft.com/office/powerpoint/2010/main" val="8751442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7F4D50-1093-ED2E-63CE-91C9671E345F}"/>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9ACB9B0D-0D86-CA36-96A4-51FA00129B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168" y="865239"/>
            <a:ext cx="8475406" cy="5383161"/>
          </a:xfrm>
        </p:spPr>
      </p:pic>
    </p:spTree>
    <p:extLst>
      <p:ext uri="{BB962C8B-B14F-4D97-AF65-F5344CB8AC3E}">
        <p14:creationId xmlns:p14="http://schemas.microsoft.com/office/powerpoint/2010/main" val="32776535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C5C5AA-E2BC-E9CB-730B-9DFDC622E9F0}"/>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Create cost frame, create Buttons, Add text area for receipt</a:t>
            </a:r>
            <a:endParaRPr lang="en-IN" sz="4000" u="sng" dirty="0"/>
          </a:p>
        </p:txBody>
      </p:sp>
      <p:pic>
        <p:nvPicPr>
          <p:cNvPr id="8" name="Content Placeholder 7">
            <a:extLst>
              <a:ext uri="{FF2B5EF4-FFF2-40B4-BE49-F238E27FC236}">
                <a16:creationId xmlns:a16="http://schemas.microsoft.com/office/drawing/2014/main" id="{CE9ABE19-B620-0946-D652-2296AC348B9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4310"/>
            <a:ext cx="5105400" cy="2870143"/>
          </a:xfrm>
        </p:spPr>
      </p:pic>
      <p:pic>
        <p:nvPicPr>
          <p:cNvPr id="10" name="Content Placeholder 9">
            <a:extLst>
              <a:ext uri="{FF2B5EF4-FFF2-40B4-BE49-F238E27FC236}">
                <a16:creationId xmlns:a16="http://schemas.microsoft.com/office/drawing/2014/main" id="{66D9BE34-9697-741A-67B8-655880155C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5575"/>
            <a:ext cx="5094287" cy="2867613"/>
          </a:xfrm>
        </p:spPr>
      </p:pic>
    </p:spTree>
    <p:extLst>
      <p:ext uri="{BB962C8B-B14F-4D97-AF65-F5344CB8AC3E}">
        <p14:creationId xmlns:p14="http://schemas.microsoft.com/office/powerpoint/2010/main" val="17390262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A527F5-C64D-858A-5C9D-D0B5F7E2AB3D}"/>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353119CB-1A87-478C-0175-C1B886F08A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014" y="1022555"/>
            <a:ext cx="9261986" cy="5225845"/>
          </a:xfrm>
        </p:spPr>
      </p:pic>
    </p:spTree>
    <p:extLst>
      <p:ext uri="{BB962C8B-B14F-4D97-AF65-F5344CB8AC3E}">
        <p14:creationId xmlns:p14="http://schemas.microsoft.com/office/powerpoint/2010/main" val="326364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C645C-E768-3A4A-27E3-6D1ADE4F7F9D}"/>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Now we create calculator</a:t>
            </a:r>
            <a:endParaRPr lang="en-IN" sz="4000" u="sng" dirty="0"/>
          </a:p>
        </p:txBody>
      </p:sp>
      <p:pic>
        <p:nvPicPr>
          <p:cNvPr id="8" name="Content Placeholder 7">
            <a:extLst>
              <a:ext uri="{FF2B5EF4-FFF2-40B4-BE49-F238E27FC236}">
                <a16:creationId xmlns:a16="http://schemas.microsoft.com/office/drawing/2014/main" id="{22EFC2E9-B84C-B83D-064F-9165EDA5DA4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3987"/>
            <a:ext cx="5105400" cy="2870788"/>
          </a:xfrm>
        </p:spPr>
      </p:pic>
      <p:pic>
        <p:nvPicPr>
          <p:cNvPr id="10" name="Content Placeholder 9">
            <a:extLst>
              <a:ext uri="{FF2B5EF4-FFF2-40B4-BE49-F238E27FC236}">
                <a16:creationId xmlns:a16="http://schemas.microsoft.com/office/drawing/2014/main" id="{6285B7C4-59E5-0A01-C213-8B8523F0BCC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6297"/>
            <a:ext cx="5094287" cy="2866169"/>
          </a:xfrm>
        </p:spPr>
      </p:pic>
    </p:spTree>
    <p:extLst>
      <p:ext uri="{BB962C8B-B14F-4D97-AF65-F5344CB8AC3E}">
        <p14:creationId xmlns:p14="http://schemas.microsoft.com/office/powerpoint/2010/main" val="3765082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45B8-8358-18FD-9561-1E68CECAAFB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6EB34A7-BEE2-BC54-C7E1-7503C2C46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510" y="796413"/>
            <a:ext cx="8701547" cy="5171768"/>
          </a:xfrm>
        </p:spPr>
      </p:pic>
    </p:spTree>
    <p:extLst>
      <p:ext uri="{BB962C8B-B14F-4D97-AF65-F5344CB8AC3E}">
        <p14:creationId xmlns:p14="http://schemas.microsoft.com/office/powerpoint/2010/main" val="30790291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085B-2E28-9EDA-6C50-3EEFC1F81FDA}"/>
              </a:ext>
            </a:extLst>
          </p:cNvPr>
          <p:cNvSpPr>
            <a:spLocks noGrp="1"/>
          </p:cNvSpPr>
          <p:nvPr>
            <p:ph type="ctrTitle"/>
          </p:nvPr>
        </p:nvSpPr>
        <p:spPr>
          <a:xfrm>
            <a:off x="1595269" y="816077"/>
            <a:ext cx="9001462" cy="1730478"/>
          </a:xfrm>
        </p:spPr>
        <p:txBody>
          <a:bodyPr/>
          <a:lstStyle/>
          <a:p>
            <a:r>
              <a:rPr lang="en-US" b="1" i="1" u="sng" dirty="0">
                <a:effectLst>
                  <a:outerShdw blurRad="38100" dist="38100" dir="2700000" algn="tl">
                    <a:srgbClr val="000000">
                      <a:alpha val="43137"/>
                    </a:srgbClr>
                  </a:outerShdw>
                </a:effectLst>
              </a:rPr>
              <a:t>PROJECT WORK</a:t>
            </a:r>
            <a:endParaRPr lang="en-IN" dirty="0"/>
          </a:p>
        </p:txBody>
      </p:sp>
      <p:sp>
        <p:nvSpPr>
          <p:cNvPr id="3" name="Subtitle 2">
            <a:extLst>
              <a:ext uri="{FF2B5EF4-FFF2-40B4-BE49-F238E27FC236}">
                <a16:creationId xmlns:a16="http://schemas.microsoft.com/office/drawing/2014/main" id="{5171EE5B-0830-3B2C-6C98-D902CF3F9F8B}"/>
              </a:ext>
            </a:extLst>
          </p:cNvPr>
          <p:cNvSpPr>
            <a:spLocks noGrp="1"/>
          </p:cNvSpPr>
          <p:nvPr>
            <p:ph type="subTitle" idx="1"/>
          </p:nvPr>
        </p:nvSpPr>
        <p:spPr/>
        <p:txBody>
          <a:bodyPr/>
          <a:lstStyle/>
          <a:p>
            <a:r>
              <a:rPr lang="en-IN" sz="3600" b="1" u="sng" kern="1800" spc="-40" dirty="0">
                <a:effectLst/>
                <a:latin typeface="inherit"/>
                <a:ea typeface="Times New Roman" panose="02020603050405020304" pitchFamily="18" charset="0"/>
                <a:cs typeface="Open Sans" panose="020B0606030504020204" pitchFamily="34" charset="0"/>
                <a:hlinkClick r:id="rId2">
                  <a:extLst>
                    <a:ext uri="{A12FA001-AC4F-418D-AE19-62706E023703}">
                      <ahyp:hlinkClr xmlns:ahyp="http://schemas.microsoft.com/office/drawing/2018/hyperlinkcolor" val="tx"/>
                    </a:ext>
                  </a:extLst>
                </a:hlinkClick>
              </a:rPr>
              <a:t>Restaurant Management System Project in Python</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7915704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28E22-3877-3E8B-4B37-809C74078820}"/>
              </a:ext>
            </a:extLst>
          </p:cNvPr>
          <p:cNvSpPr>
            <a:spLocks noGrp="1"/>
          </p:cNvSpPr>
          <p:nvPr>
            <p:ph type="title"/>
          </p:nvPr>
        </p:nvSpPr>
        <p:spPr/>
        <p:txBody>
          <a:bodyPr>
            <a:normAutofit/>
          </a:bodyPr>
          <a:lstStyle/>
          <a:p>
            <a:r>
              <a:rPr lang="en-IN" sz="4000" b="1" u="sng" kern="100" dirty="0">
                <a:effectLst/>
                <a:latin typeface="Cambria" panose="02040503050406030204" pitchFamily="18" charset="0"/>
                <a:ea typeface="Calibri" panose="020F0502020204030204" pitchFamily="34" charset="0"/>
                <a:cs typeface="Times New Roman" panose="02020603050405020304" pitchFamily="18" charset="0"/>
              </a:rPr>
              <a:t>Defining  the Total button function</a:t>
            </a:r>
            <a:br>
              <a:rPr lang="en-IN" sz="4000" u="sng"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4000" u="sng" dirty="0"/>
          </a:p>
        </p:txBody>
      </p:sp>
      <p:pic>
        <p:nvPicPr>
          <p:cNvPr id="8" name="Content Placeholder 7">
            <a:extLst>
              <a:ext uri="{FF2B5EF4-FFF2-40B4-BE49-F238E27FC236}">
                <a16:creationId xmlns:a16="http://schemas.microsoft.com/office/drawing/2014/main" id="{9A17B090-F407-8F8D-4704-C24FE16C038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3488"/>
            <a:ext cx="5105400" cy="2871787"/>
          </a:xfrm>
        </p:spPr>
      </p:pic>
      <p:pic>
        <p:nvPicPr>
          <p:cNvPr id="10" name="Content Placeholder 9">
            <a:extLst>
              <a:ext uri="{FF2B5EF4-FFF2-40B4-BE49-F238E27FC236}">
                <a16:creationId xmlns:a16="http://schemas.microsoft.com/office/drawing/2014/main" id="{BA867820-881D-F498-417B-BF294CC34E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4695"/>
            <a:ext cx="5094287" cy="2869372"/>
          </a:xfrm>
        </p:spPr>
      </p:pic>
    </p:spTree>
    <p:extLst>
      <p:ext uri="{BB962C8B-B14F-4D97-AF65-F5344CB8AC3E}">
        <p14:creationId xmlns:p14="http://schemas.microsoft.com/office/powerpoint/2010/main" val="323328369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61E1-5CBF-D599-C41C-84363EF22CCD}"/>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Defining the Receipt button function</a:t>
            </a:r>
            <a:endParaRPr lang="en-IN" sz="4000" u="sng" dirty="0"/>
          </a:p>
        </p:txBody>
      </p:sp>
      <p:pic>
        <p:nvPicPr>
          <p:cNvPr id="6" name="Content Placeholder 5">
            <a:extLst>
              <a:ext uri="{FF2B5EF4-FFF2-40B4-BE49-F238E27FC236}">
                <a16:creationId xmlns:a16="http://schemas.microsoft.com/office/drawing/2014/main" id="{F498C172-48CF-27E4-91C0-F7977932070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4140"/>
            <a:ext cx="5105400" cy="2870482"/>
          </a:xfrm>
        </p:spPr>
      </p:pic>
      <p:pic>
        <p:nvPicPr>
          <p:cNvPr id="8" name="Content Placeholder 7">
            <a:extLst>
              <a:ext uri="{FF2B5EF4-FFF2-40B4-BE49-F238E27FC236}">
                <a16:creationId xmlns:a16="http://schemas.microsoft.com/office/drawing/2014/main" id="{109C4426-D6C2-F9D7-CFE1-92B2FE312B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7878"/>
            <a:ext cx="5094287" cy="2863007"/>
          </a:xfrm>
        </p:spPr>
      </p:pic>
    </p:spTree>
    <p:extLst>
      <p:ext uri="{BB962C8B-B14F-4D97-AF65-F5344CB8AC3E}">
        <p14:creationId xmlns:p14="http://schemas.microsoft.com/office/powerpoint/2010/main" val="34959627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A9CA7-F751-F5BD-A63F-818F9F178BFC}"/>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Defining the Save button functions</a:t>
            </a:r>
            <a:endParaRPr lang="en-IN" sz="4000" u="sng" dirty="0"/>
          </a:p>
        </p:txBody>
      </p:sp>
      <p:pic>
        <p:nvPicPr>
          <p:cNvPr id="8" name="Content Placeholder 7">
            <a:extLst>
              <a:ext uri="{FF2B5EF4-FFF2-40B4-BE49-F238E27FC236}">
                <a16:creationId xmlns:a16="http://schemas.microsoft.com/office/drawing/2014/main" id="{9C53D6BF-A461-8DAA-904B-EA989A61B5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4238" y="2095500"/>
            <a:ext cx="6573998" cy="3695700"/>
          </a:xfrm>
        </p:spPr>
      </p:pic>
    </p:spTree>
    <p:extLst>
      <p:ext uri="{BB962C8B-B14F-4D97-AF65-F5344CB8AC3E}">
        <p14:creationId xmlns:p14="http://schemas.microsoft.com/office/powerpoint/2010/main" val="41301403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2DEDA-B16E-B654-4081-8A97A10192D1}"/>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Defining the Send button function</a:t>
            </a:r>
            <a:endParaRPr lang="en-IN" sz="4000" u="sng" dirty="0"/>
          </a:p>
        </p:txBody>
      </p:sp>
      <p:pic>
        <p:nvPicPr>
          <p:cNvPr id="6" name="Content Placeholder 5">
            <a:extLst>
              <a:ext uri="{FF2B5EF4-FFF2-40B4-BE49-F238E27FC236}">
                <a16:creationId xmlns:a16="http://schemas.microsoft.com/office/drawing/2014/main" id="{5F0B38A7-1895-A5FC-975C-8472D5042B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4588"/>
            <a:ext cx="5105400" cy="2869586"/>
          </a:xfrm>
        </p:spPr>
      </p:pic>
      <p:pic>
        <p:nvPicPr>
          <p:cNvPr id="8" name="Content Placeholder 7">
            <a:extLst>
              <a:ext uri="{FF2B5EF4-FFF2-40B4-BE49-F238E27FC236}">
                <a16:creationId xmlns:a16="http://schemas.microsoft.com/office/drawing/2014/main" id="{9535E7F9-44AC-7EA9-8318-0132AAFE231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8115"/>
            <a:ext cx="5094287" cy="2862532"/>
          </a:xfrm>
        </p:spPr>
      </p:pic>
    </p:spTree>
    <p:extLst>
      <p:ext uri="{BB962C8B-B14F-4D97-AF65-F5344CB8AC3E}">
        <p14:creationId xmlns:p14="http://schemas.microsoft.com/office/powerpoint/2010/main" val="12826683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3D0B2-AA8C-941F-3146-CD730BEB87F2}"/>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A0BF2D31-D78D-224A-1D9B-408D2B6824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7840" y="807720"/>
            <a:ext cx="8915399" cy="5029200"/>
          </a:xfrm>
        </p:spPr>
      </p:pic>
    </p:spTree>
    <p:extLst>
      <p:ext uri="{BB962C8B-B14F-4D97-AF65-F5344CB8AC3E}">
        <p14:creationId xmlns:p14="http://schemas.microsoft.com/office/powerpoint/2010/main" val="19015637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DA3966B-3B52-E395-ECC8-E956EBDE82AE}"/>
              </a:ext>
            </a:extLst>
          </p:cNvPr>
          <p:cNvSpPr>
            <a:spLocks noGrp="1"/>
          </p:cNvSpPr>
          <p:nvPr>
            <p:ph type="title"/>
          </p:nvPr>
        </p:nvSpPr>
        <p:spPr/>
        <p:txBody>
          <a:bodyPr>
            <a:normAutofit/>
          </a:bodyPr>
          <a:lstStyle/>
          <a:p>
            <a:r>
              <a:rPr lang="en-IN" sz="4000" b="1" u="sng" dirty="0">
                <a:effectLst/>
                <a:latin typeface="Cambria" panose="02040503050406030204" pitchFamily="18" charset="0"/>
                <a:ea typeface="Calibri" panose="020F0502020204030204" pitchFamily="34" charset="0"/>
                <a:cs typeface="Times New Roman" panose="02020603050405020304" pitchFamily="18" charset="0"/>
              </a:rPr>
              <a:t>Defining the Reset button function</a:t>
            </a:r>
            <a:endParaRPr lang="en-IN" sz="4000" u="sng" dirty="0"/>
          </a:p>
        </p:txBody>
      </p:sp>
      <p:pic>
        <p:nvPicPr>
          <p:cNvPr id="23" name="Content Placeholder 22">
            <a:extLst>
              <a:ext uri="{FF2B5EF4-FFF2-40B4-BE49-F238E27FC236}">
                <a16:creationId xmlns:a16="http://schemas.microsoft.com/office/drawing/2014/main" id="{55F6B995-45DE-7CE9-B9CE-3799729B1E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4400" y="2505007"/>
            <a:ext cx="5105400" cy="2868748"/>
          </a:xfrm>
        </p:spPr>
      </p:pic>
      <p:pic>
        <p:nvPicPr>
          <p:cNvPr id="25" name="Content Placeholder 24">
            <a:extLst>
              <a:ext uri="{FF2B5EF4-FFF2-40B4-BE49-F238E27FC236}">
                <a16:creationId xmlns:a16="http://schemas.microsoft.com/office/drawing/2014/main" id="{181C9E10-AA76-925A-61EF-338DD2A58D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3788" y="2507905"/>
            <a:ext cx="5094287" cy="2862953"/>
          </a:xfrm>
        </p:spPr>
      </p:pic>
    </p:spTree>
    <p:extLst>
      <p:ext uri="{BB962C8B-B14F-4D97-AF65-F5344CB8AC3E}">
        <p14:creationId xmlns:p14="http://schemas.microsoft.com/office/powerpoint/2010/main" val="42894966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E27CF2-73FD-765D-EA34-BA1D4975BE98}"/>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375D8DBE-9526-F9F1-A4A8-B0BCE19D2C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4477" y="1581150"/>
            <a:ext cx="6572396" cy="3695700"/>
          </a:xfrm>
        </p:spPr>
      </p:pic>
    </p:spTree>
    <p:extLst>
      <p:ext uri="{BB962C8B-B14F-4D97-AF65-F5344CB8AC3E}">
        <p14:creationId xmlns:p14="http://schemas.microsoft.com/office/powerpoint/2010/main" val="2189604442"/>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D4DB-B3C3-E06E-86CB-77A066C83CE2}"/>
              </a:ext>
            </a:extLst>
          </p:cNvPr>
          <p:cNvSpPr>
            <a:spLocks noGrp="1"/>
          </p:cNvSpPr>
          <p:nvPr>
            <p:ph type="title"/>
          </p:nvPr>
        </p:nvSpPr>
        <p:spPr/>
        <p:txBody>
          <a:bodyPr>
            <a:normAutofit/>
          </a:bodyPr>
          <a:lstStyle/>
          <a:p>
            <a:r>
              <a:rPr lang="en-US" sz="4000" u="sng" dirty="0"/>
              <a:t>OUTPUT</a:t>
            </a:r>
            <a:endParaRPr lang="en-IN" sz="4000" u="sng" dirty="0"/>
          </a:p>
        </p:txBody>
      </p:sp>
      <p:pic>
        <p:nvPicPr>
          <p:cNvPr id="5" name="Content Placeholder 4">
            <a:extLst>
              <a:ext uri="{FF2B5EF4-FFF2-40B4-BE49-F238E27FC236}">
                <a16:creationId xmlns:a16="http://schemas.microsoft.com/office/drawing/2014/main" id="{CAA5136F-B841-C153-FB1A-339A52C72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742" y="1935921"/>
            <a:ext cx="8160152" cy="3855279"/>
          </a:xfrm>
        </p:spPr>
      </p:pic>
    </p:spTree>
    <p:extLst>
      <p:ext uri="{BB962C8B-B14F-4D97-AF65-F5344CB8AC3E}">
        <p14:creationId xmlns:p14="http://schemas.microsoft.com/office/powerpoint/2010/main" val="22673253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528F5-54D3-E70E-8DAA-38181D6C6C07}"/>
              </a:ext>
            </a:extLst>
          </p:cNvPr>
          <p:cNvSpPr>
            <a:spLocks noGrp="1"/>
          </p:cNvSpPr>
          <p:nvPr>
            <p:ph type="title"/>
          </p:nvPr>
        </p:nvSpPr>
        <p:spPr/>
        <p:txBody>
          <a:bodyPr/>
          <a:lstStyle/>
          <a:p>
            <a:r>
              <a:rPr lang="en-IN" sz="4000" b="1" u="sng" kern="0" dirty="0">
                <a:effectLst/>
                <a:latin typeface="Cambria" panose="02040503050406030204" pitchFamily="18" charset="0"/>
                <a:ea typeface="Times New Roman" panose="02020603050405020304" pitchFamily="18" charset="0"/>
                <a:cs typeface="Courier New" panose="02070309020205020404" pitchFamily="49" charset="0"/>
              </a:rPr>
              <a:t>Then we send the bill to email</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B050B696-9078-648B-7E54-7ED234DB82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681" y="1737360"/>
            <a:ext cx="8178800" cy="4378960"/>
          </a:xfrm>
        </p:spPr>
      </p:pic>
    </p:spTree>
    <p:extLst>
      <p:ext uri="{BB962C8B-B14F-4D97-AF65-F5344CB8AC3E}">
        <p14:creationId xmlns:p14="http://schemas.microsoft.com/office/powerpoint/2010/main" val="35563546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8EBB-5BFE-82A5-7753-0DCFBF5A9506}"/>
              </a:ext>
            </a:extLst>
          </p:cNvPr>
          <p:cNvSpPr>
            <a:spLocks noGrp="1"/>
          </p:cNvSpPr>
          <p:nvPr>
            <p:ph type="title"/>
          </p:nvPr>
        </p:nvSpPr>
        <p:spPr/>
        <p:txBody>
          <a:bodyPr>
            <a:normAutofit/>
          </a:bodyPr>
          <a:lstStyle/>
          <a:p>
            <a:r>
              <a:rPr lang="en-IN" sz="4000" b="1" u="sng" kern="0" dirty="0">
                <a:effectLst/>
                <a:latin typeface="Cambria" panose="02040503050406030204" pitchFamily="18" charset="0"/>
                <a:ea typeface="Times New Roman" panose="02020603050405020304" pitchFamily="18" charset="0"/>
                <a:cs typeface="Courier New" panose="02070309020205020404" pitchFamily="49" charset="0"/>
              </a:rPr>
              <a:t>Got the bill on email</a:t>
            </a:r>
            <a:br>
              <a:rPr lang="en-IN" sz="4000" u="sng"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4000" u="sng" dirty="0"/>
          </a:p>
        </p:txBody>
      </p:sp>
      <p:pic>
        <p:nvPicPr>
          <p:cNvPr id="5" name="Content Placeholder 4">
            <a:extLst>
              <a:ext uri="{FF2B5EF4-FFF2-40B4-BE49-F238E27FC236}">
                <a16:creationId xmlns:a16="http://schemas.microsoft.com/office/drawing/2014/main" id="{1489722C-7BD5-C533-9386-80B4EFDC79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440" y="1574800"/>
            <a:ext cx="8067039" cy="4582160"/>
          </a:xfrm>
        </p:spPr>
      </p:pic>
    </p:spTree>
    <p:extLst>
      <p:ext uri="{BB962C8B-B14F-4D97-AF65-F5344CB8AC3E}">
        <p14:creationId xmlns:p14="http://schemas.microsoft.com/office/powerpoint/2010/main" val="244951422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2E80-DB8E-BFC2-F2EA-D2A2F9EBF6FD}"/>
              </a:ext>
            </a:extLst>
          </p:cNvPr>
          <p:cNvSpPr>
            <a:spLocks noGrp="1"/>
          </p:cNvSpPr>
          <p:nvPr>
            <p:ph type="ctrTitle"/>
          </p:nvPr>
        </p:nvSpPr>
        <p:spPr>
          <a:xfrm>
            <a:off x="1595269" y="314632"/>
            <a:ext cx="9001462" cy="1655763"/>
          </a:xfrm>
        </p:spPr>
        <p:txBody>
          <a:bodyPr/>
          <a:lstStyle/>
          <a:p>
            <a:r>
              <a:rPr lang="en-IN" sz="2000" b="1" kern="100" dirty="0">
                <a:solidFill>
                  <a:srgbClr val="00CCFF"/>
                </a:solidFill>
                <a:effectLst/>
                <a:latin typeface="Helvetica" panose="020B0604020202020204" pitchFamily="34" charset="0"/>
                <a:ea typeface="Calibri" panose="020F0502020204030204" pitchFamily="34" charset="0"/>
                <a:cs typeface="Times New Roman" panose="02020603050405020304" pitchFamily="18" charset="0"/>
              </a:rPr>
              <a:t>About Restaurant Management System Project in Python:-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B54D243D-406A-8151-1EAC-4EDE189F4855}"/>
              </a:ext>
            </a:extLst>
          </p:cNvPr>
          <p:cNvSpPr>
            <a:spLocks noGrp="1"/>
          </p:cNvSpPr>
          <p:nvPr>
            <p:ph type="subTitle" idx="1"/>
          </p:nvPr>
        </p:nvSpPr>
        <p:spPr>
          <a:xfrm>
            <a:off x="1496947" y="1740311"/>
            <a:ext cx="9001462" cy="4803058"/>
          </a:xfrm>
        </p:spPr>
        <p:txBody>
          <a:bodyPr>
            <a:normAutofit fontScale="25000" lnSpcReduction="20000"/>
          </a:bodyPr>
          <a:lstStyle/>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In the </a:t>
            </a:r>
            <a:r>
              <a:rPr lang="en-IN" sz="4400" b="1" kern="100" dirty="0">
                <a:effectLst/>
                <a:latin typeface="Cambria" panose="02040503050406030204" pitchFamily="18" charset="0"/>
                <a:ea typeface="Calibri" panose="020F0502020204030204" pitchFamily="34" charset="0"/>
                <a:cs typeface="Times New Roman" panose="02020603050405020304" pitchFamily="18" charset="0"/>
              </a:rPr>
              <a:t>Restaurant management system project in Python</a:t>
            </a: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 we will be having a </a:t>
            </a:r>
            <a:r>
              <a:rPr lang="en-IN" sz="4400" b="1" kern="100" dirty="0">
                <a:effectLst/>
                <a:latin typeface="Cambria" panose="02040503050406030204" pitchFamily="18" charset="0"/>
                <a:ea typeface="Calibri" panose="020F0502020204030204" pitchFamily="34" charset="0"/>
                <a:cs typeface="Times New Roman" panose="02020603050405020304" pitchFamily="18" charset="0"/>
              </a:rPr>
              <a:t>GUI </a:t>
            </a: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using which we will be able to do complete billing for any customer. Like we will be able to add items and their price to the bill and also calculate their total price using the total button. Also, the data can be stored in our text file.</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The first step in building the project is to define the scope and requirements of the system. This can be done by </a:t>
            </a:r>
            <a:r>
              <a:rPr lang="en-IN" sz="4400" kern="100" dirty="0" err="1">
                <a:effectLst/>
                <a:latin typeface="Cambria" panose="02040503050406030204" pitchFamily="18" charset="0"/>
                <a:ea typeface="Calibri" panose="020F0502020204030204" pitchFamily="34" charset="0"/>
                <a:cs typeface="Times New Roman" panose="02020603050405020304" pitchFamily="18" charset="0"/>
              </a:rPr>
              <a:t>analyzing</a:t>
            </a: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 the current processes and identifying areas that can be improved. The next step is to design the system architecture and database schema. This involves identifying the entities and relationships involved in the system and creating a data model that can store and manage the data.</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After designing the system, the next step is to develop the system components. This involves writing the code for various modules such as user interface, database access, business logic, etc. The code should be modular and well-organized, following best practices for software development.</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Once the development is complete, the system should be tested thoroughly to ensure that it meets the requirements and functions as expected. Any bugs or issues should be identified and fixed before deploying the system.</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4400" kern="100" dirty="0">
                <a:effectLst/>
                <a:latin typeface="Cambria" panose="02040503050406030204" pitchFamily="18" charset="0"/>
                <a:ea typeface="Calibri" panose="020F0502020204030204" pitchFamily="34" charset="0"/>
                <a:cs typeface="Times New Roman" panose="02020603050405020304" pitchFamily="18" charset="0"/>
              </a:rPr>
              <a:t>Overall, a Restaurant Management System Project in Python can be a challenging and rewarding project for developers. It requires a good understanding of software development principles and the ability to design and implement complex systems. However, with the right approach and tools, it can be a highly valuable system for restaurant owners to streamline their operations and improve their business performance</a:t>
            </a:r>
            <a:endParaRPr lang="en-IN" sz="4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8586859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A0E2EB-C166-C094-3628-C9F8A1FCA018}"/>
              </a:ext>
            </a:extLst>
          </p:cNvPr>
          <p:cNvSpPr>
            <a:spLocks noGrp="1"/>
          </p:cNvSpPr>
          <p:nvPr>
            <p:ph type="title"/>
          </p:nvPr>
        </p:nvSpPr>
        <p:spPr/>
        <p:txBody>
          <a:bodyPr/>
          <a:lstStyle/>
          <a:p>
            <a:r>
              <a:rPr lang="en-US" i="1" u="sng" dirty="0"/>
              <a:t>IMPORTING MODULES</a:t>
            </a:r>
            <a:endParaRPr lang="en-IN" dirty="0"/>
          </a:p>
        </p:txBody>
      </p:sp>
      <p:sp>
        <p:nvSpPr>
          <p:cNvPr id="7" name="Rectangle 2">
            <a:extLst>
              <a:ext uri="{FF2B5EF4-FFF2-40B4-BE49-F238E27FC236}">
                <a16:creationId xmlns:a16="http://schemas.microsoft.com/office/drawing/2014/main" id="{A66E01DA-9E30-5B04-58AB-9EE2507F49FE}"/>
              </a:ext>
            </a:extLst>
          </p:cNvPr>
          <p:cNvSpPr>
            <a:spLocks noGrp="1" noChangeArrowheads="1"/>
          </p:cNvSpPr>
          <p:nvPr>
            <p:ph idx="1"/>
          </p:nvPr>
        </p:nvSpPr>
        <p:spPr bwMode="auto">
          <a:xfrm>
            <a:off x="3391524" y="2755661"/>
            <a:ext cx="5565663"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smtplib</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tkinter</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random</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a:ln>
                  <a:noFill/>
                </a:ln>
                <a:solidFill>
                  <a:srgbClr val="000000"/>
                </a:solidFill>
                <a:effectLst/>
                <a:latin typeface="JetBrains Mono"/>
              </a:rPr>
              <a:t>time</a:t>
            </a:r>
            <a:br>
              <a:rPr kumimoji="0" lang="en-US" altLang="en-US" sz="1000" b="0" i="0" u="none" strike="noStrike" cap="none" normalizeH="0" baseline="0" dirty="0">
                <a:ln>
                  <a:noFill/>
                </a:ln>
                <a:solidFill>
                  <a:srgbClr val="000000"/>
                </a:solidFill>
                <a:effectLst/>
                <a:latin typeface="JetBrains Mono"/>
              </a:rPr>
            </a:br>
            <a:r>
              <a:rPr kumimoji="0" lang="en-US" altLang="en-US" sz="1000" b="1" i="0" u="none" strike="noStrike" cap="none" normalizeH="0" baseline="0" dirty="0">
                <a:ln>
                  <a:noFill/>
                </a:ln>
                <a:solidFill>
                  <a:srgbClr val="000080"/>
                </a:solidFill>
                <a:effectLst/>
                <a:latin typeface="JetBrains Mono"/>
              </a:rPr>
              <a:t>from </a:t>
            </a:r>
            <a:r>
              <a:rPr kumimoji="0" lang="en-US" altLang="en-US" sz="1000" b="0" i="0" u="none" strike="noStrike" cap="none" normalizeH="0" baseline="0" dirty="0" err="1">
                <a:ln>
                  <a:noFill/>
                </a:ln>
                <a:solidFill>
                  <a:srgbClr val="000000"/>
                </a:solidFill>
                <a:effectLst/>
                <a:latin typeface="JetBrains Mono"/>
              </a:rPr>
              <a:t>tkinter</a:t>
            </a:r>
            <a:r>
              <a:rPr kumimoji="0" lang="en-US" altLang="en-US" sz="1000" b="0" i="0" u="none" strike="noStrike" cap="none" normalizeH="0" baseline="0" dirty="0">
                <a:ln>
                  <a:noFill/>
                </a:ln>
                <a:solidFill>
                  <a:srgbClr val="000000"/>
                </a:solidFill>
                <a:effectLst/>
                <a:latin typeface="JetBrains Mono"/>
              </a:rPr>
              <a:t> </a:t>
            </a:r>
            <a:r>
              <a:rPr kumimoji="0" lang="en-US" altLang="en-US" sz="1000" b="1" i="0" u="none" strike="noStrike" cap="none" normalizeH="0" baseline="0" dirty="0">
                <a:ln>
                  <a:noFill/>
                </a:ln>
                <a:solidFill>
                  <a:srgbClr val="000080"/>
                </a:solidFill>
                <a:effectLst/>
                <a:latin typeface="JetBrains Mono"/>
              </a:rPr>
              <a:t>import </a:t>
            </a:r>
            <a:r>
              <a:rPr kumimoji="0" lang="en-US" altLang="en-US" sz="1000" b="0" i="0" u="none" strike="noStrike" cap="none" normalizeH="0" baseline="0" dirty="0" err="1">
                <a:ln>
                  <a:noFill/>
                </a:ln>
                <a:solidFill>
                  <a:srgbClr val="000000"/>
                </a:solidFill>
                <a:effectLst/>
                <a:latin typeface="JetBrains Mono"/>
              </a:rPr>
              <a:t>filedialog,messagebox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19491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EB56B-2852-AAB8-B6C4-0D1C0065F961}"/>
              </a:ext>
            </a:extLst>
          </p:cNvPr>
          <p:cNvSpPr>
            <a:spLocks noGrp="1"/>
          </p:cNvSpPr>
          <p:nvPr>
            <p:ph type="title"/>
          </p:nvPr>
        </p:nvSpPr>
        <p:spPr>
          <a:xfrm>
            <a:off x="917228" y="334298"/>
            <a:ext cx="3932237" cy="1720644"/>
          </a:xfrm>
        </p:spPr>
        <p:txBody>
          <a:bodyPr/>
          <a:lstStyle/>
          <a:p>
            <a:r>
              <a:rPr lang="en-IN" sz="3200" b="1" u="sng" kern="100" dirty="0">
                <a:effectLst/>
                <a:latin typeface="Cambria" panose="02040503050406030204" pitchFamily="18" charset="0"/>
                <a:ea typeface="Calibri" panose="020F0502020204030204" pitchFamily="34" charset="0"/>
                <a:cs typeface="Times New Roman" panose="02020603050405020304" pitchFamily="18" charset="0"/>
              </a:rPr>
              <a:t>First we create GUI</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9" name="Content Placeholder 8">
            <a:extLst>
              <a:ext uri="{FF2B5EF4-FFF2-40B4-BE49-F238E27FC236}">
                <a16:creationId xmlns:a16="http://schemas.microsoft.com/office/drawing/2014/main" id="{52EF9583-C08B-837F-EBDF-4E6583D09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2205" y="1459558"/>
            <a:ext cx="5535869" cy="4174326"/>
          </a:xfrm>
        </p:spPr>
      </p:pic>
      <p:sp>
        <p:nvSpPr>
          <p:cNvPr id="7" name="Rectangle 1">
            <a:extLst>
              <a:ext uri="{FF2B5EF4-FFF2-40B4-BE49-F238E27FC236}">
                <a16:creationId xmlns:a16="http://schemas.microsoft.com/office/drawing/2014/main" id="{785ECEFB-58B7-719E-F983-790014F1B374}"/>
              </a:ext>
            </a:extLst>
          </p:cNvPr>
          <p:cNvSpPr>
            <a:spLocks noGrp="1" noChangeArrowheads="1"/>
          </p:cNvSpPr>
          <p:nvPr>
            <p:ph type="body" sz="half" idx="2"/>
          </p:nvPr>
        </p:nvSpPr>
        <p:spPr bwMode="auto">
          <a:xfrm>
            <a:off x="1025383" y="2273709"/>
            <a:ext cx="3932237" cy="2819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from </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tkinter</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random</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import </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time</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from </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tkinter</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Arial Unicode MS"/>
                <a:ea typeface="Times New Roman" panose="02020603050405020304" pitchFamily="18" charset="0"/>
                <a:cs typeface="Courier New" panose="02070309020205020404" pitchFamily="49" charset="0"/>
              </a:rPr>
              <a:t>import </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filedialog,messagebox</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root=Tk()</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root.geometry</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'1485x750+0+0'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root.resizable</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root.config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bg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'grey20'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root.title</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"restaurant </a:t>
            </a:r>
            <a:r>
              <a:rPr kumimoji="0" lang="en-US" altLang="en-US" sz="1000" b="1" i="0" u="none" strike="noStrike" cap="none" normalizeH="0" baseline="0" dirty="0" err="1">
                <a:ln>
                  <a:noFill/>
                </a:ln>
                <a:solidFill>
                  <a:srgbClr val="008000"/>
                </a:solidFill>
                <a:effectLst/>
                <a:latin typeface="Arial Unicode MS"/>
                <a:ea typeface="Times New Roman" panose="02020603050405020304" pitchFamily="18" charset="0"/>
                <a:cs typeface="Courier New" panose="02070309020205020404" pitchFamily="49" charset="0"/>
              </a:rPr>
              <a:t>managment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 system"</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root.iconbitmap</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'restaurant.ico'</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topframe</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=Frame(</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bd</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relief</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RIDGE,</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bg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'grey11'</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topframe.pack</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side</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=TOP)</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root.mainloop</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646107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D529-B7FE-FF5D-E6A1-8C2BBB404134}"/>
              </a:ext>
            </a:extLst>
          </p:cNvPr>
          <p:cNvSpPr>
            <a:spLocks noGrp="1"/>
          </p:cNvSpPr>
          <p:nvPr>
            <p:ph type="title"/>
          </p:nvPr>
        </p:nvSpPr>
        <p:spPr/>
        <p:txBody>
          <a:bodyPr>
            <a:normAutofit/>
          </a:bodyPr>
          <a:lstStyle/>
          <a:p>
            <a:r>
              <a:rPr lang="en-IN" sz="2800" b="1" u="sng" kern="100" dirty="0">
                <a:effectLst/>
                <a:latin typeface="Calibri" panose="020F0502020204030204" pitchFamily="34" charset="0"/>
                <a:ea typeface="Calibri" panose="020F0502020204030204" pitchFamily="34" charset="0"/>
                <a:cs typeface="Calibri" panose="020F0502020204030204" pitchFamily="34" charset="0"/>
              </a:rPr>
              <a:t>Add restaurant management system label</a:t>
            </a:r>
            <a:br>
              <a:rPr lang="en-IN" sz="2800" kern="100" dirty="0">
                <a:effectLst/>
                <a:latin typeface="Calibri" panose="020F0502020204030204" pitchFamily="34" charset="0"/>
                <a:ea typeface="Calibri" panose="020F0502020204030204" pitchFamily="34" charset="0"/>
                <a:cs typeface="Calibri" panose="020F0502020204030204" pitchFamily="34" charset="0"/>
              </a:rPr>
            </a:br>
            <a:endParaRPr lang="en-IN" sz="2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5">
            <a:extLst>
              <a:ext uri="{FF2B5EF4-FFF2-40B4-BE49-F238E27FC236}">
                <a16:creationId xmlns:a16="http://schemas.microsoft.com/office/drawing/2014/main" id="{16EE87FF-9970-A5DB-D57B-F41DEBF941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58348" y="2050293"/>
            <a:ext cx="5487657" cy="3780236"/>
          </a:xfrm>
        </p:spPr>
      </p:pic>
      <p:sp>
        <p:nvSpPr>
          <p:cNvPr id="8" name="Rectangle 1">
            <a:extLst>
              <a:ext uri="{FF2B5EF4-FFF2-40B4-BE49-F238E27FC236}">
                <a16:creationId xmlns:a16="http://schemas.microsoft.com/office/drawing/2014/main" id="{0C38B039-16F1-5A31-545F-D44949619C8F}"/>
              </a:ext>
            </a:extLst>
          </p:cNvPr>
          <p:cNvSpPr>
            <a:spLocks noGrp="1" noChangeArrowheads="1"/>
          </p:cNvSpPr>
          <p:nvPr>
            <p:ph sz="half" idx="2"/>
          </p:nvPr>
        </p:nvSpPr>
        <p:spPr bwMode="auto">
          <a:xfrm>
            <a:off x="745995" y="2969424"/>
            <a:ext cx="4566963" cy="6617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labeltitle</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=Label(</a:t>
            </a: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topframe,</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text</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'Restaurant Management System’</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font</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'lucida handwriting'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30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'bold'</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fg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'gold'</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                 </a:t>
            </a:r>
            <a:r>
              <a:rPr kumimoji="0" lang="en-US" altLang="en-US" sz="1000" b="0" i="0" u="none" strike="noStrike" cap="none" normalizeH="0" baseline="0" dirty="0" err="1">
                <a:ln>
                  <a:noFill/>
                </a:ln>
                <a:solidFill>
                  <a:srgbClr val="660099"/>
                </a:solidFill>
                <a:effectLst/>
                <a:latin typeface="Arial Unicode MS"/>
                <a:ea typeface="Times New Roman" panose="02020603050405020304" pitchFamily="18" charset="0"/>
                <a:cs typeface="Courier New" panose="02070309020205020404" pitchFamily="49" charset="0"/>
              </a:rPr>
              <a:t>bg</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Arial Unicode MS"/>
                <a:ea typeface="Times New Roman" panose="02020603050405020304" pitchFamily="18" charset="0"/>
                <a:cs typeface="Courier New" panose="02070309020205020404" pitchFamily="49" charset="0"/>
              </a:rPr>
              <a:t>'grey20'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width</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52</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pady</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Arial Unicode MS"/>
                <a:ea typeface="Times New Roman" panose="02020603050405020304" pitchFamily="18" charset="0"/>
                <a:cs typeface="Courier New" panose="02070309020205020404" pitchFamily="49" charset="0"/>
              </a:rPr>
              <a:t>labeltitle.grid</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row</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660099"/>
                </a:solidFill>
                <a:effectLst/>
                <a:latin typeface="Arial Unicode MS"/>
                <a:ea typeface="Times New Roman" panose="02020603050405020304" pitchFamily="18" charset="0"/>
                <a:cs typeface="Courier New" panose="02070309020205020404" pitchFamily="49" charset="0"/>
              </a:rPr>
              <a:t>column</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Arial Unicode MS"/>
                <a:ea typeface="Times New Roman" panose="02020603050405020304" pitchFamily="18" charset="0"/>
                <a:cs typeface="Courier New" panose="02070309020205020404" pitchFamily="49" charset="0"/>
              </a:rPr>
              <a:t>0</a:t>
            </a:r>
            <a:r>
              <a:rPr kumimoji="0" lang="en-US" altLang="en-US" sz="1000" b="0" i="0" u="none" strike="noStrike" cap="none" normalizeH="0" baseline="0" dirty="0">
                <a:ln>
                  <a:noFill/>
                </a:ln>
                <a:solidFill>
                  <a:srgbClr val="000000"/>
                </a:solidFill>
                <a:effectLst/>
                <a:latin typeface="Arial Unicode MS"/>
                <a:ea typeface="Times New Roman" panose="02020603050405020304" pitchFamily="18"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22978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6AEA-B988-FD5A-5CDB-F3BBA720BCE6}"/>
              </a:ext>
            </a:extLst>
          </p:cNvPr>
          <p:cNvSpPr>
            <a:spLocks noGrp="1"/>
          </p:cNvSpPr>
          <p:nvPr>
            <p:ph type="title"/>
          </p:nvPr>
        </p:nvSpPr>
        <p:spPr/>
        <p:txBody>
          <a:bodyPr>
            <a:normAutofit/>
          </a:bodyPr>
          <a:lstStyle/>
          <a:p>
            <a:r>
              <a:rPr lang="en-IN" sz="2400" b="1" u="sng" dirty="0">
                <a:effectLst/>
                <a:latin typeface="Cambria" panose="02040503050406030204" pitchFamily="18" charset="0"/>
                <a:ea typeface="Calibri" panose="020F0502020204030204" pitchFamily="34" charset="0"/>
                <a:cs typeface="Times New Roman" panose="02020603050405020304" pitchFamily="18" charset="0"/>
              </a:rPr>
              <a:t>Add all frames</a:t>
            </a:r>
            <a:endParaRPr lang="en-IN" sz="2400" u="sng" dirty="0"/>
          </a:p>
        </p:txBody>
      </p:sp>
      <p:sp>
        <p:nvSpPr>
          <p:cNvPr id="6" name="Content Placeholder 5">
            <a:extLst>
              <a:ext uri="{FF2B5EF4-FFF2-40B4-BE49-F238E27FC236}">
                <a16:creationId xmlns:a16="http://schemas.microsoft.com/office/drawing/2014/main" id="{645F3076-C907-AFD9-52EA-E628AC467CE3}"/>
              </a:ext>
            </a:extLst>
          </p:cNvPr>
          <p:cNvSpPr>
            <a:spLocks noGrp="1"/>
          </p:cNvSpPr>
          <p:nvPr>
            <p:ph type="body" idx="1"/>
          </p:nvPr>
        </p:nvSpPr>
        <p:spPr/>
        <p:txBody>
          <a:bodyPr>
            <a:normAutofit fontScale="92500" lnSpcReduction="20000"/>
          </a:bodyPr>
          <a:lstStyle/>
          <a:p>
            <a:br>
              <a:rPr lang="en-IN" sz="1800" kern="0" dirty="0">
                <a:solidFill>
                  <a:srgbClr val="000000"/>
                </a:solidFill>
                <a:effectLst/>
                <a:latin typeface="Courier New" panose="02070309020205020404" pitchFamily="49" charset="0"/>
                <a:ea typeface="Times New Roman" panose="02020603050405020304" pitchFamily="18" charset="0"/>
              </a:rPr>
            </a:br>
            <a:br>
              <a:rPr lang="en-IN" sz="1800" kern="0" dirty="0">
                <a:solidFill>
                  <a:srgbClr val="000000"/>
                </a:solidFill>
                <a:effectLst/>
                <a:latin typeface="Courier New" panose="02070309020205020404" pitchFamily="49" charset="0"/>
                <a:ea typeface="Times New Roman" panose="02020603050405020304" pitchFamily="18" charset="0"/>
              </a:rPr>
            </a:br>
            <a:endParaRPr lang="en-IN" dirty="0"/>
          </a:p>
        </p:txBody>
      </p:sp>
      <p:pic>
        <p:nvPicPr>
          <p:cNvPr id="10" name="Content Placeholder 9">
            <a:extLst>
              <a:ext uri="{FF2B5EF4-FFF2-40B4-BE49-F238E27FC236}">
                <a16:creationId xmlns:a16="http://schemas.microsoft.com/office/drawing/2014/main" id="{250DE653-4735-987D-AF5A-A1CEEC6467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0804" y="2285087"/>
            <a:ext cx="5106988" cy="2873973"/>
          </a:xfrm>
        </p:spPr>
      </p:pic>
      <p:sp>
        <p:nvSpPr>
          <p:cNvPr id="7" name="Text Placeholder 6">
            <a:extLst>
              <a:ext uri="{FF2B5EF4-FFF2-40B4-BE49-F238E27FC236}">
                <a16:creationId xmlns:a16="http://schemas.microsoft.com/office/drawing/2014/main" id="{C78E704A-BC64-17E7-955E-99BF8B656788}"/>
              </a:ext>
            </a:extLst>
          </p:cNvPr>
          <p:cNvSpPr>
            <a:spLocks noGrp="1"/>
          </p:cNvSpPr>
          <p:nvPr>
            <p:ph type="body" sz="quarter" idx="3"/>
          </p:nvPr>
        </p:nvSpPr>
        <p:spPr/>
        <p:txBody>
          <a:bodyPr>
            <a:normAutofit fontScale="92500" lnSpcReduction="20000"/>
          </a:bodyPr>
          <a:lstStyle/>
          <a:p>
            <a:endParaRPr lang="en-IN" dirty="0"/>
          </a:p>
        </p:txBody>
      </p:sp>
      <p:pic>
        <p:nvPicPr>
          <p:cNvPr id="12" name="Content Placeholder 11">
            <a:extLst>
              <a:ext uri="{FF2B5EF4-FFF2-40B4-BE49-F238E27FC236}">
                <a16:creationId xmlns:a16="http://schemas.microsoft.com/office/drawing/2014/main" id="{748A5C20-D2BF-8B7D-2160-A10D6CB22E8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1681" y="2295954"/>
            <a:ext cx="5095875" cy="2863106"/>
          </a:xfrm>
        </p:spPr>
      </p:pic>
    </p:spTree>
    <p:extLst>
      <p:ext uri="{BB962C8B-B14F-4D97-AF65-F5344CB8AC3E}">
        <p14:creationId xmlns:p14="http://schemas.microsoft.com/office/powerpoint/2010/main" val="125052597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1295-2822-D848-FBF5-A89C0F32C7D2}"/>
              </a:ext>
            </a:extLst>
          </p:cNvPr>
          <p:cNvSpPr>
            <a:spLocks noGrp="1"/>
          </p:cNvSpPr>
          <p:nvPr>
            <p:ph type="title"/>
          </p:nvPr>
        </p:nvSpPr>
        <p:spPr/>
        <p:txBody>
          <a:bodyPr/>
          <a:lstStyle/>
          <a:p>
            <a:r>
              <a:rPr lang="en-IN" sz="3600" b="1" u="sng" dirty="0">
                <a:effectLst/>
                <a:latin typeface="Cambria" panose="02040503050406030204" pitchFamily="18" charset="0"/>
                <a:ea typeface="Calibri" panose="020F0502020204030204" pitchFamily="34" charset="0"/>
                <a:cs typeface="Times New Roman" panose="02020603050405020304" pitchFamily="18" charset="0"/>
              </a:rPr>
              <a:t>Define all the variables</a:t>
            </a:r>
            <a:endParaRPr lang="en-IN" dirty="0"/>
          </a:p>
        </p:txBody>
      </p:sp>
      <p:sp>
        <p:nvSpPr>
          <p:cNvPr id="3" name="Text Placeholder 2">
            <a:extLst>
              <a:ext uri="{FF2B5EF4-FFF2-40B4-BE49-F238E27FC236}">
                <a16:creationId xmlns:a16="http://schemas.microsoft.com/office/drawing/2014/main" id="{705933CD-5E6A-9670-646E-4092FC1BE43A}"/>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BF6C85ED-BEFB-448A-088C-02FA8B80AD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1935163"/>
            <a:ext cx="5106988" cy="3852996"/>
          </a:xfrm>
        </p:spPr>
      </p:pic>
      <p:sp>
        <p:nvSpPr>
          <p:cNvPr id="5" name="Text Placeholder 4">
            <a:extLst>
              <a:ext uri="{FF2B5EF4-FFF2-40B4-BE49-F238E27FC236}">
                <a16:creationId xmlns:a16="http://schemas.microsoft.com/office/drawing/2014/main" id="{FA4CFA15-091D-32E4-2E5C-C360594A2860}"/>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D828DE63-1D77-CCEE-24C4-CCB32BADE10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1930931"/>
            <a:ext cx="5095875" cy="3852996"/>
          </a:xfrm>
        </p:spPr>
      </p:pic>
    </p:spTree>
    <p:extLst>
      <p:ext uri="{BB962C8B-B14F-4D97-AF65-F5344CB8AC3E}">
        <p14:creationId xmlns:p14="http://schemas.microsoft.com/office/powerpoint/2010/main" val="35099637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5682-063B-DF0B-57F9-6CFE68E10BA4}"/>
              </a:ext>
            </a:extLst>
          </p:cNvPr>
          <p:cNvSpPr>
            <a:spLocks noGrp="1"/>
          </p:cNvSpPr>
          <p:nvPr>
            <p:ph type="title"/>
          </p:nvPr>
        </p:nvSpPr>
        <p:spPr/>
        <p:txBody>
          <a:bodyPr/>
          <a:lstStyle/>
          <a:p>
            <a:r>
              <a:rPr lang="en-IN" sz="3600" b="1" u="sng" dirty="0">
                <a:effectLst/>
                <a:latin typeface="Cambria" panose="02040503050406030204" pitchFamily="18" charset="0"/>
                <a:ea typeface="Calibri" panose="020F0502020204030204" pitchFamily="34" charset="0"/>
                <a:cs typeface="Times New Roman" panose="02020603050405020304" pitchFamily="18" charset="0"/>
              </a:rPr>
              <a:t>Add default set values</a:t>
            </a:r>
            <a:endParaRPr lang="en-IN" dirty="0"/>
          </a:p>
        </p:txBody>
      </p:sp>
      <p:sp>
        <p:nvSpPr>
          <p:cNvPr id="3" name="Text Placeholder 2">
            <a:extLst>
              <a:ext uri="{FF2B5EF4-FFF2-40B4-BE49-F238E27FC236}">
                <a16:creationId xmlns:a16="http://schemas.microsoft.com/office/drawing/2014/main" id="{748ED052-FCA6-FEE3-2373-8F240D4DCE7C}"/>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EA6C89CD-2261-A436-2E85-7D5A10384F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2088320"/>
            <a:ext cx="5106988" cy="3697997"/>
          </a:xfrm>
        </p:spPr>
      </p:pic>
      <p:sp>
        <p:nvSpPr>
          <p:cNvPr id="5" name="Text Placeholder 4">
            <a:extLst>
              <a:ext uri="{FF2B5EF4-FFF2-40B4-BE49-F238E27FC236}">
                <a16:creationId xmlns:a16="http://schemas.microsoft.com/office/drawing/2014/main" id="{F9EA8322-34D9-2243-FB15-E8813DB061B3}"/>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EC16378C-688C-E71E-2C0D-C57B951D8E3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086348"/>
            <a:ext cx="5095875" cy="3697996"/>
          </a:xfrm>
        </p:spPr>
      </p:pic>
    </p:spTree>
    <p:extLst>
      <p:ext uri="{BB962C8B-B14F-4D97-AF65-F5344CB8AC3E}">
        <p14:creationId xmlns:p14="http://schemas.microsoft.com/office/powerpoint/2010/main" val="4183664880"/>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122</TotalTime>
  <Words>633</Words>
  <Application>Microsoft Office PowerPoint</Application>
  <PresentationFormat>Widescreen</PresentationFormat>
  <Paragraphs>42</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Arial Unicode MS</vt:lpstr>
      <vt:lpstr>Bookman Old Style</vt:lpstr>
      <vt:lpstr>Calibri</vt:lpstr>
      <vt:lpstr>Cambria</vt:lpstr>
      <vt:lpstr>Courier New</vt:lpstr>
      <vt:lpstr>Helvetica</vt:lpstr>
      <vt:lpstr>inherit</vt:lpstr>
      <vt:lpstr>JetBrains Mono</vt:lpstr>
      <vt:lpstr>Rockwell</vt:lpstr>
      <vt:lpstr>Damask</vt:lpstr>
      <vt:lpstr> GOVT.POLYTECHNIC AMBALA CITY </vt:lpstr>
      <vt:lpstr>PROJECT WORK</vt:lpstr>
      <vt:lpstr>About Restaurant Management System Project in Python:- </vt:lpstr>
      <vt:lpstr>IMPORTING MODULES</vt:lpstr>
      <vt:lpstr>First we create GUI </vt:lpstr>
      <vt:lpstr>Add restaurant management system label </vt:lpstr>
      <vt:lpstr>Add all frames</vt:lpstr>
      <vt:lpstr>Define all the variables</vt:lpstr>
      <vt:lpstr>Add default set values</vt:lpstr>
      <vt:lpstr>Now we create food frame:- </vt:lpstr>
      <vt:lpstr>PowerPoint Presentation</vt:lpstr>
      <vt:lpstr>  Create drinks frame </vt:lpstr>
      <vt:lpstr>PowerPoint Presentation</vt:lpstr>
      <vt:lpstr>Create cakes frame</vt:lpstr>
      <vt:lpstr>PowerPoint Presentation</vt:lpstr>
      <vt:lpstr>Create cost frame, create Buttons, Add text area for receipt</vt:lpstr>
      <vt:lpstr>PowerPoint Presentation</vt:lpstr>
      <vt:lpstr>Now we create calculator</vt:lpstr>
      <vt:lpstr>PowerPoint Presentation</vt:lpstr>
      <vt:lpstr>Defining  the Total button function </vt:lpstr>
      <vt:lpstr>Defining the Receipt button function</vt:lpstr>
      <vt:lpstr>Defining the Save button functions</vt:lpstr>
      <vt:lpstr>Defining the Send button function</vt:lpstr>
      <vt:lpstr>PowerPoint Presentation</vt:lpstr>
      <vt:lpstr>Defining the Reset button function</vt:lpstr>
      <vt:lpstr>PowerPoint Presentation</vt:lpstr>
      <vt:lpstr>OUTPUT</vt:lpstr>
      <vt:lpstr>Then we send the bill to email </vt:lpstr>
      <vt:lpstr>Got the bill on email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GOVT.POLYTECHNIC AMBALA CITY </dc:title>
  <dc:creator>Chirag Kapoor</dc:creator>
  <cp:lastModifiedBy>Chirag Kapoor</cp:lastModifiedBy>
  <cp:revision>9</cp:revision>
  <dcterms:created xsi:type="dcterms:W3CDTF">2023-04-23T06:22:40Z</dcterms:created>
  <dcterms:modified xsi:type="dcterms:W3CDTF">2023-04-24T14:29:10Z</dcterms:modified>
</cp:coreProperties>
</file>